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62D8721-8295-446C-B356-CE8131DD13BB}" type="datetimeFigureOut">
              <a:rPr lang="ar-IQ" smtClean="0"/>
              <a:t>17/03/1443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126154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62D8721-8295-446C-B356-CE8131DD13BB}" type="datetimeFigureOut">
              <a:rPr lang="ar-IQ" smtClean="0"/>
              <a:t>17/03/1443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269506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62D8721-8295-446C-B356-CE8131DD13BB}" type="datetimeFigureOut">
              <a:rPr lang="ar-IQ" smtClean="0"/>
              <a:t>17/03/1443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307927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62D8721-8295-446C-B356-CE8131DD13BB}" type="datetimeFigureOut">
              <a:rPr lang="ar-IQ" smtClean="0"/>
              <a:t>17/03/1443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43006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62D8721-8295-446C-B356-CE8131DD13BB}" type="datetimeFigureOut">
              <a:rPr lang="ar-IQ" smtClean="0"/>
              <a:t>17/03/1443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82983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62D8721-8295-446C-B356-CE8131DD13BB}" type="datetimeFigureOut">
              <a:rPr lang="ar-IQ" smtClean="0"/>
              <a:t>17/03/1443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321988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62D8721-8295-446C-B356-CE8131DD13BB}" type="datetimeFigureOut">
              <a:rPr lang="ar-IQ" smtClean="0"/>
              <a:t>17/03/1443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39166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62D8721-8295-446C-B356-CE8131DD13BB}" type="datetimeFigureOut">
              <a:rPr lang="ar-IQ" smtClean="0"/>
              <a:t>17/03/1443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402970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62D8721-8295-446C-B356-CE8131DD13BB}" type="datetimeFigureOut">
              <a:rPr lang="ar-IQ" smtClean="0"/>
              <a:t>17/03/1443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197972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62D8721-8295-446C-B356-CE8131DD13BB}" type="datetimeFigureOut">
              <a:rPr lang="ar-IQ" smtClean="0"/>
              <a:t>17/03/1443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290902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62D8721-8295-446C-B356-CE8131DD13BB}" type="datetimeFigureOut">
              <a:rPr lang="ar-IQ" smtClean="0"/>
              <a:t>17/03/1443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E304B67-706F-4934-877E-5C6E2327480E}" type="slidenum">
              <a:rPr lang="ar-IQ" smtClean="0"/>
              <a:t>‹#›</a:t>
            </a:fld>
            <a:endParaRPr lang="ar-IQ"/>
          </a:p>
        </p:txBody>
      </p:sp>
    </p:spTree>
    <p:extLst>
      <p:ext uri="{BB962C8B-B14F-4D97-AF65-F5344CB8AC3E}">
        <p14:creationId xmlns:p14="http://schemas.microsoft.com/office/powerpoint/2010/main" val="209535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62D8721-8295-446C-B356-CE8131DD13BB}" type="datetimeFigureOut">
              <a:rPr lang="ar-IQ" smtClean="0"/>
              <a:t>17/03/1443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304B67-706F-4934-877E-5C6E2327480E}" type="slidenum">
              <a:rPr lang="ar-IQ" smtClean="0"/>
              <a:t>‹#›</a:t>
            </a:fld>
            <a:endParaRPr lang="ar-IQ"/>
          </a:p>
        </p:txBody>
      </p:sp>
    </p:spTree>
    <p:extLst>
      <p:ext uri="{BB962C8B-B14F-4D97-AF65-F5344CB8AC3E}">
        <p14:creationId xmlns:p14="http://schemas.microsoft.com/office/powerpoint/2010/main" val="3758082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latin typeface="Aharoni" pitchFamily="2" charset="-79"/>
                <a:cs typeface="Aharoni" pitchFamily="2" charset="-79"/>
              </a:rPr>
              <a:t>Sterilization </a:t>
            </a:r>
            <a:endParaRPr lang="ar-IQ" dirty="0">
              <a:latin typeface="Aharoni" pitchFamily="2" charset="-79"/>
            </a:endParaRPr>
          </a:p>
        </p:txBody>
      </p:sp>
      <p:sp>
        <p:nvSpPr>
          <p:cNvPr id="3" name="عنوان فرعي 2"/>
          <p:cNvSpPr>
            <a:spLocks noGrp="1"/>
          </p:cNvSpPr>
          <p:nvPr>
            <p:ph type="subTitle" idx="1"/>
          </p:nvPr>
        </p:nvSpPr>
        <p:spPr>
          <a:xfrm>
            <a:off x="1371600" y="3886200"/>
            <a:ext cx="6944816" cy="2351112"/>
          </a:xfrm>
        </p:spPr>
        <p:txBody>
          <a:bodyPr>
            <a:noAutofit/>
          </a:bodyPr>
          <a:lstStyle/>
          <a:p>
            <a:r>
              <a:rPr lang="en-US" dirty="0" smtClean="0">
                <a:latin typeface="Arial Narrow" pitchFamily="34" charset="0"/>
              </a:rPr>
              <a:t>University of Basrah/Veterinary medicine Collage </a:t>
            </a:r>
          </a:p>
          <a:p>
            <a:r>
              <a:rPr lang="en-US" dirty="0" smtClean="0">
                <a:latin typeface="Arial Narrow" pitchFamily="34" charset="0"/>
              </a:rPr>
              <a:t>Dep. Of Veterinary Surgery and Obstetric</a:t>
            </a:r>
          </a:p>
          <a:p>
            <a:r>
              <a:rPr lang="en-US" dirty="0" smtClean="0">
                <a:latin typeface="Arial Narrow" pitchFamily="34" charset="0"/>
              </a:rPr>
              <a:t> Dr. Alaa A. Ibrahim  </a:t>
            </a:r>
            <a:endParaRPr lang="ar-IQ" dirty="0">
              <a:latin typeface="Arial Narrow" pitchFamily="34" charset="0"/>
            </a:endParaRPr>
          </a:p>
        </p:txBody>
      </p:sp>
    </p:spTree>
    <p:extLst>
      <p:ext uri="{BB962C8B-B14F-4D97-AF65-F5344CB8AC3E}">
        <p14:creationId xmlns:p14="http://schemas.microsoft.com/office/powerpoint/2010/main" val="2680857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b="1" dirty="0">
                <a:latin typeface="Andalus" pitchFamily="18" charset="-78"/>
                <a:cs typeface="Andalus" pitchFamily="18" charset="-78"/>
              </a:rPr>
              <a:t>low-temperature steam formaldehyde sterilization </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p:txBody>
          <a:bodyPr/>
          <a:lstStyle/>
          <a:p>
            <a:pPr algn="l" rtl="0"/>
            <a:r>
              <a:rPr lang="en-US" dirty="0">
                <a:latin typeface="Andalus" pitchFamily="18" charset="-78"/>
                <a:cs typeface="Andalus" pitchFamily="18" charset="-78"/>
              </a:rPr>
              <a:t>involves the introduction of formaldehyde vapor and saturated steam into a </a:t>
            </a:r>
            <a:r>
              <a:rPr lang="en-US" dirty="0" err="1">
                <a:latin typeface="Andalus" pitchFamily="18" charset="-78"/>
                <a:cs typeface="Andalus" pitchFamily="18" charset="-78"/>
              </a:rPr>
              <a:t>prevacuum</a:t>
            </a:r>
            <a:r>
              <a:rPr lang="en-US" dirty="0">
                <a:latin typeface="Andalus" pitchFamily="18" charset="-78"/>
                <a:cs typeface="Andalus" pitchFamily="18" charset="-78"/>
              </a:rPr>
              <a:t> </a:t>
            </a:r>
            <a:r>
              <a:rPr lang="en-US" dirty="0" smtClean="0">
                <a:latin typeface="Andalus" pitchFamily="18" charset="-78"/>
                <a:cs typeface="Andalus" pitchFamily="18" charset="-78"/>
              </a:rPr>
              <a:t>chamber</a:t>
            </a:r>
          </a:p>
          <a:p>
            <a:pPr algn="l" rtl="0"/>
            <a:r>
              <a:rPr lang="en-US" dirty="0">
                <a:latin typeface="Andalus" pitchFamily="18" charset="-78"/>
                <a:cs typeface="Andalus" pitchFamily="18" charset="-78"/>
              </a:rPr>
              <a:t>The temperature is maintained at between 65- 80 before the system is purged with air. </a:t>
            </a:r>
          </a:p>
          <a:p>
            <a:pPr algn="l" rtl="0"/>
            <a:endParaRPr lang="ar-IQ" dirty="0">
              <a:latin typeface="Andalus" pitchFamily="18" charset="-78"/>
              <a:cs typeface="Andalus" pitchFamily="18" charset="-78"/>
            </a:endParaRPr>
          </a:p>
        </p:txBody>
      </p:sp>
    </p:spTree>
    <p:extLst>
      <p:ext uri="{BB962C8B-B14F-4D97-AF65-F5344CB8AC3E}">
        <p14:creationId xmlns:p14="http://schemas.microsoft.com/office/powerpoint/2010/main" val="388285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latin typeface="Andalus" pitchFamily="18" charset="-78"/>
                <a:cs typeface="Andalus" pitchFamily="18" charset="-78"/>
              </a:rPr>
              <a:t>Flash sterilization</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p:txBody>
          <a:bodyPr>
            <a:normAutofit fontScale="92500" lnSpcReduction="20000"/>
          </a:bodyPr>
          <a:lstStyle/>
          <a:p>
            <a:pPr algn="l" rtl="0"/>
            <a:r>
              <a:rPr lang="en-US" dirty="0" smtClean="0">
                <a:latin typeface="Andalus" pitchFamily="18" charset="-78"/>
                <a:cs typeface="Andalus" pitchFamily="18" charset="-78"/>
              </a:rPr>
              <a:t>Rapidly  </a:t>
            </a:r>
            <a:r>
              <a:rPr lang="en-US" dirty="0">
                <a:latin typeface="Andalus" pitchFamily="18" charset="-78"/>
                <a:cs typeface="Andalus" pitchFamily="18" charset="-78"/>
              </a:rPr>
              <a:t>sterilizing items that are needed for immediate use and therefore cannot be subjected to the normal </a:t>
            </a:r>
            <a:r>
              <a:rPr lang="en-US" dirty="0" smtClean="0">
                <a:latin typeface="Andalus" pitchFamily="18" charset="-78"/>
                <a:cs typeface="Andalus" pitchFamily="18" charset="-78"/>
              </a:rPr>
              <a:t>protocol</a:t>
            </a:r>
          </a:p>
          <a:p>
            <a:pPr algn="l" rtl="0"/>
            <a:r>
              <a:rPr lang="en-US" dirty="0">
                <a:latin typeface="Andalus" pitchFamily="18" charset="-78"/>
                <a:cs typeface="Andalus" pitchFamily="18" charset="-78"/>
              </a:rPr>
              <a:t>involves a steam autoclave that is programmed to use a higher temperature and a shorter time </a:t>
            </a:r>
            <a:r>
              <a:rPr lang="en-US" dirty="0" smtClean="0">
                <a:latin typeface="Andalus" pitchFamily="18" charset="-78"/>
                <a:cs typeface="Andalus" pitchFamily="18" charset="-78"/>
              </a:rPr>
              <a:t>cycle</a:t>
            </a:r>
          </a:p>
          <a:p>
            <a:pPr algn="l" rtl="0"/>
            <a:r>
              <a:rPr lang="en-US" dirty="0">
                <a:latin typeface="Andalus" pitchFamily="18" charset="-78"/>
                <a:cs typeface="Andalus" pitchFamily="18" charset="-78"/>
              </a:rPr>
              <a:t>General guidelines for flash sterilization of metallic nonporous (no lumens) items in a gravity-displacement autoclave include 3 minutes of exposure time at 135° C  with 1 minute of drying time</a:t>
            </a:r>
            <a:r>
              <a:rPr lang="en-US" dirty="0" smtClean="0">
                <a:latin typeface="Andalus" pitchFamily="18" charset="-78"/>
                <a:cs typeface="Andalus" pitchFamily="18" charset="-78"/>
              </a:rPr>
              <a:t> </a:t>
            </a:r>
            <a:endParaRPr lang="ar-IQ" dirty="0">
              <a:latin typeface="Andalus" pitchFamily="18" charset="-78"/>
              <a:cs typeface="Andalus" pitchFamily="18" charset="-78"/>
            </a:endParaRPr>
          </a:p>
        </p:txBody>
      </p:sp>
    </p:spTree>
    <p:extLst>
      <p:ext uri="{BB962C8B-B14F-4D97-AF65-F5344CB8AC3E}">
        <p14:creationId xmlns:p14="http://schemas.microsoft.com/office/powerpoint/2010/main" val="3538639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b="1" dirty="0">
                <a:latin typeface="Andalus" pitchFamily="18" charset="-78"/>
                <a:cs typeface="Andalus" pitchFamily="18" charset="-78"/>
              </a:rPr>
              <a:t>Ethylene </a:t>
            </a:r>
            <a:r>
              <a:rPr lang="en-US" b="1" dirty="0" smtClean="0">
                <a:latin typeface="Andalus" pitchFamily="18" charset="-78"/>
                <a:cs typeface="Andalus" pitchFamily="18" charset="-78"/>
              </a:rPr>
              <a:t>oxide(</a:t>
            </a:r>
            <a:r>
              <a:rPr lang="en-US" b="1" dirty="0" err="1" smtClean="0">
                <a:latin typeface="Andalus" pitchFamily="18" charset="-78"/>
                <a:cs typeface="Andalus" pitchFamily="18" charset="-78"/>
              </a:rPr>
              <a:t>EtO</a:t>
            </a:r>
            <a:r>
              <a:rPr lang="en-US" b="1" dirty="0" smtClean="0">
                <a:latin typeface="Andalus" pitchFamily="18" charset="-78"/>
                <a:cs typeface="Andalus" pitchFamily="18" charset="-78"/>
              </a:rPr>
              <a:t>) </a:t>
            </a:r>
            <a:r>
              <a:rPr lang="en-US" b="1" dirty="0">
                <a:latin typeface="Andalus" pitchFamily="18" charset="-78"/>
                <a:cs typeface="Andalus" pitchFamily="18" charset="-78"/>
              </a:rPr>
              <a:t>sterilization:-</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323528" y="1268760"/>
            <a:ext cx="8640960" cy="4857403"/>
          </a:xfrm>
        </p:spPr>
        <p:txBody>
          <a:bodyPr>
            <a:normAutofit fontScale="85000" lnSpcReduction="20000"/>
          </a:bodyPr>
          <a:lstStyle/>
          <a:p>
            <a:pPr algn="l" rtl="0"/>
            <a:r>
              <a:rPr lang="en-US" dirty="0">
                <a:latin typeface="Andalus" pitchFamily="18" charset="-78"/>
                <a:cs typeface="Andalus" pitchFamily="18" charset="-78"/>
              </a:rPr>
              <a:t>Is low- temperature sterilization method involve using of ethylene oxide </a:t>
            </a:r>
            <a:r>
              <a:rPr lang="en-US" dirty="0" smtClean="0">
                <a:latin typeface="Andalus" pitchFamily="18" charset="-78"/>
                <a:cs typeface="Andalus" pitchFamily="18" charset="-78"/>
              </a:rPr>
              <a:t>gas</a:t>
            </a:r>
          </a:p>
          <a:p>
            <a:pPr algn="l" rtl="0"/>
            <a:r>
              <a:rPr lang="en-US" dirty="0">
                <a:latin typeface="Andalus" pitchFamily="18" charset="-78"/>
                <a:cs typeface="Andalus" pitchFamily="18" charset="-78"/>
              </a:rPr>
              <a:t>(</a:t>
            </a:r>
            <a:r>
              <a:rPr lang="en-US" dirty="0" err="1">
                <a:latin typeface="Andalus" pitchFamily="18" charset="-78"/>
                <a:cs typeface="Andalus" pitchFamily="18" charset="-78"/>
              </a:rPr>
              <a:t>EtO</a:t>
            </a:r>
            <a:r>
              <a:rPr lang="en-US" dirty="0">
                <a:latin typeface="Andalus" pitchFamily="18" charset="-78"/>
                <a:cs typeface="Andalus" pitchFamily="18" charset="-78"/>
              </a:rPr>
              <a:t>)is colorless and odorless and has boiling point of 10.5°C</a:t>
            </a:r>
            <a:r>
              <a:rPr lang="en-US" dirty="0" smtClean="0">
                <a:latin typeface="Andalus" pitchFamily="18" charset="-78"/>
                <a:cs typeface="Andalus" pitchFamily="18" charset="-78"/>
              </a:rPr>
              <a:t>.</a:t>
            </a:r>
          </a:p>
          <a:p>
            <a:pPr algn="l" rtl="0"/>
            <a:r>
              <a:rPr lang="en-US" dirty="0">
                <a:latin typeface="Andalus" pitchFamily="18" charset="-78"/>
                <a:cs typeface="Andalus" pitchFamily="18" charset="-78"/>
              </a:rPr>
              <a:t>mode of action is by alkylation of protein and nucleic acid thereby obstructing cell metabolism and </a:t>
            </a:r>
            <a:r>
              <a:rPr lang="en-US" dirty="0" smtClean="0">
                <a:latin typeface="Andalus" pitchFamily="18" charset="-78"/>
                <a:cs typeface="Andalus" pitchFamily="18" charset="-78"/>
              </a:rPr>
              <a:t>reproduction</a:t>
            </a:r>
          </a:p>
          <a:p>
            <a:pPr algn="l" rtl="0"/>
            <a:r>
              <a:rPr lang="en-US" dirty="0">
                <a:latin typeface="Andalus" pitchFamily="18" charset="-78"/>
                <a:cs typeface="Andalus" pitchFamily="18" charset="-78"/>
              </a:rPr>
              <a:t>used for items that cannot be sterilized by steam sterilization.</a:t>
            </a:r>
          </a:p>
          <a:p>
            <a:pPr algn="l" rtl="0"/>
            <a:r>
              <a:rPr lang="en-US" dirty="0" err="1">
                <a:latin typeface="Andalus" pitchFamily="18" charset="-78"/>
                <a:cs typeface="Andalus" pitchFamily="18" charset="-78"/>
              </a:rPr>
              <a:t>EtO</a:t>
            </a:r>
            <a:r>
              <a:rPr lang="en-US" dirty="0">
                <a:latin typeface="Andalus" pitchFamily="18" charset="-78"/>
                <a:cs typeface="Andalus" pitchFamily="18" charset="-78"/>
              </a:rPr>
              <a:t> is flammable( so it usually mixed with carbon dioxide orhydrochloroflourocarbone) ,toxic , carcinogenic, mutagenic, and neurologic hazard .So </a:t>
            </a:r>
            <a:r>
              <a:rPr lang="en-US" dirty="0" err="1">
                <a:latin typeface="Andalus" pitchFamily="18" charset="-78"/>
                <a:cs typeface="Andalus" pitchFamily="18" charset="-78"/>
              </a:rPr>
              <a:t>EtO</a:t>
            </a:r>
            <a:r>
              <a:rPr lang="en-US" dirty="0">
                <a:latin typeface="Andalus" pitchFamily="18" charset="-78"/>
                <a:cs typeface="Andalus" pitchFamily="18" charset="-78"/>
              </a:rPr>
              <a:t> use will likely decrease because of these disadvantages.</a:t>
            </a:r>
          </a:p>
          <a:p>
            <a:pPr algn="l" rtl="0"/>
            <a:endParaRPr lang="en-US" dirty="0">
              <a:latin typeface="Andalus" pitchFamily="18" charset="-78"/>
              <a:cs typeface="Andalus" pitchFamily="18" charset="-78"/>
            </a:endParaRPr>
          </a:p>
          <a:p>
            <a:pPr algn="l" rtl="0"/>
            <a:endParaRPr lang="ar-IQ" dirty="0">
              <a:latin typeface="Andalus" pitchFamily="18" charset="-78"/>
              <a:cs typeface="Andalus" pitchFamily="18" charset="-78"/>
            </a:endParaRPr>
          </a:p>
        </p:txBody>
      </p:sp>
    </p:spTree>
    <p:extLst>
      <p:ext uri="{BB962C8B-B14F-4D97-AF65-F5344CB8AC3E}">
        <p14:creationId xmlns:p14="http://schemas.microsoft.com/office/powerpoint/2010/main" val="2038275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b="1" dirty="0">
                <a:latin typeface="Andalus" pitchFamily="18" charset="-78"/>
                <a:cs typeface="Andalus" pitchFamily="18" charset="-78"/>
              </a:rPr>
              <a:t>Ozone sterilization :-    </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p:txBody>
          <a:bodyPr>
            <a:normAutofit fontScale="92500" lnSpcReduction="10000"/>
          </a:bodyPr>
          <a:lstStyle/>
          <a:p>
            <a:pPr algn="l" rtl="0"/>
            <a:r>
              <a:rPr lang="en-US" dirty="0">
                <a:latin typeface="Andalus" pitchFamily="18" charset="-78"/>
                <a:cs typeface="Andalus" pitchFamily="18" charset="-78"/>
              </a:rPr>
              <a:t>used for heat-sensitive </a:t>
            </a:r>
            <a:r>
              <a:rPr lang="en-US" dirty="0" smtClean="0">
                <a:latin typeface="Andalus" pitchFamily="18" charset="-78"/>
                <a:cs typeface="Andalus" pitchFamily="18" charset="-78"/>
              </a:rPr>
              <a:t>items</a:t>
            </a:r>
          </a:p>
          <a:p>
            <a:pPr algn="l" rtl="0"/>
            <a:r>
              <a:rPr lang="en-US" dirty="0">
                <a:latin typeface="Andalus" pitchFamily="18" charset="-78"/>
                <a:cs typeface="Andalus" pitchFamily="18" charset="-78"/>
              </a:rPr>
              <a:t>Ozone is generated from oxygen and water during sterilization cycle and then converted back to nontoxic compounds .</a:t>
            </a:r>
          </a:p>
          <a:p>
            <a:pPr algn="l" rtl="0"/>
            <a:r>
              <a:rPr lang="en-US" dirty="0">
                <a:latin typeface="Andalus" pitchFamily="18" charset="-78"/>
                <a:cs typeface="Andalus" pitchFamily="18" charset="-78"/>
              </a:rPr>
              <a:t>the ozone molecules (O3) is contain loosely  bound third oxygen molecule which readily oxidizes other molecules to cause destruction of microorganism</a:t>
            </a:r>
            <a:r>
              <a:rPr lang="en-US" dirty="0" smtClean="0">
                <a:latin typeface="Andalus" pitchFamily="18" charset="-78"/>
                <a:cs typeface="Andalus" pitchFamily="18" charset="-78"/>
              </a:rPr>
              <a:t>.</a:t>
            </a:r>
          </a:p>
          <a:p>
            <a:pPr algn="l" rtl="0"/>
            <a:r>
              <a:rPr lang="en-US" dirty="0">
                <a:latin typeface="Andalus" pitchFamily="18" charset="-78"/>
                <a:cs typeface="Andalus" pitchFamily="18" charset="-78"/>
              </a:rPr>
              <a:t>Ozone sterilization is not suitable for paper , wood, and packaging .</a:t>
            </a:r>
          </a:p>
          <a:p>
            <a:pPr algn="l" rtl="0"/>
            <a:endParaRPr lang="ar-IQ" dirty="0">
              <a:latin typeface="Andalus" pitchFamily="18" charset="-78"/>
              <a:cs typeface="Andalus" pitchFamily="18" charset="-78"/>
            </a:endParaRPr>
          </a:p>
        </p:txBody>
      </p:sp>
    </p:spTree>
    <p:extLst>
      <p:ext uri="{BB962C8B-B14F-4D97-AF65-F5344CB8AC3E}">
        <p14:creationId xmlns:p14="http://schemas.microsoft.com/office/powerpoint/2010/main" val="1772981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b="1" dirty="0">
                <a:latin typeface="Andalus" pitchFamily="18" charset="-78"/>
                <a:cs typeface="Andalus" pitchFamily="18" charset="-78"/>
              </a:rPr>
              <a:t>Plasma sterilization :-   </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p:txBody>
          <a:bodyPr>
            <a:normAutofit fontScale="92500" lnSpcReduction="20000"/>
          </a:bodyPr>
          <a:lstStyle/>
          <a:p>
            <a:pPr algn="l" rtl="0"/>
            <a:r>
              <a:rPr lang="en-US" dirty="0">
                <a:latin typeface="Andalus" pitchFamily="18" charset="-78"/>
                <a:cs typeface="Andalus" pitchFamily="18" charset="-78"/>
              </a:rPr>
              <a:t>Plasma sterilizer use electromagnetic energy to create a plasma phase from a vapor of hydrogen peroxide, oxygen, or peracetic acid/hydrogen peroxide mixture</a:t>
            </a:r>
            <a:r>
              <a:rPr lang="en-US" b="1" dirty="0" smtClean="0">
                <a:latin typeface="Andalus" pitchFamily="18" charset="-78"/>
                <a:cs typeface="Andalus" pitchFamily="18" charset="-78"/>
              </a:rPr>
              <a:t>.</a:t>
            </a:r>
          </a:p>
          <a:p>
            <a:pPr algn="l" rtl="0"/>
            <a:r>
              <a:rPr lang="en-US" dirty="0">
                <a:latin typeface="Andalus" pitchFamily="18" charset="-78"/>
                <a:cs typeface="Andalus" pitchFamily="18" charset="-78"/>
              </a:rPr>
              <a:t>The plasma contains reactive products such as free radicals that deactivate cellular </a:t>
            </a:r>
            <a:r>
              <a:rPr lang="en-US" dirty="0" smtClean="0">
                <a:latin typeface="Andalus" pitchFamily="18" charset="-78"/>
                <a:cs typeface="Andalus" pitchFamily="18" charset="-78"/>
              </a:rPr>
              <a:t>processes</a:t>
            </a:r>
          </a:p>
          <a:p>
            <a:pPr algn="l" rtl="0"/>
            <a:r>
              <a:rPr lang="en-US" dirty="0">
                <a:latin typeface="Andalus" pitchFamily="18" charset="-78"/>
                <a:cs typeface="Andalus" pitchFamily="18" charset="-78"/>
              </a:rPr>
              <a:t>Plasma sterilizers are rapid and effective, but high cost may be a </a:t>
            </a:r>
            <a:r>
              <a:rPr lang="en-US" dirty="0" smtClean="0">
                <a:latin typeface="Andalus" pitchFamily="18" charset="-78"/>
                <a:cs typeface="Andalus" pitchFamily="18" charset="-78"/>
              </a:rPr>
              <a:t>concern</a:t>
            </a:r>
          </a:p>
          <a:p>
            <a:pPr algn="l" rtl="0"/>
            <a:r>
              <a:rPr lang="en-US" dirty="0">
                <a:latin typeface="Andalus" pitchFamily="18" charset="-78"/>
                <a:cs typeface="Andalus" pitchFamily="18" charset="-78"/>
              </a:rPr>
              <a:t>useful for moisture- or heat sensitive items but should not be used for linens, liquids, or wood products</a:t>
            </a:r>
          </a:p>
          <a:p>
            <a:pPr algn="l" rtl="0"/>
            <a:endParaRPr lang="ar-IQ" dirty="0">
              <a:latin typeface="Andalus" pitchFamily="18" charset="-78"/>
              <a:cs typeface="Andalus" pitchFamily="18" charset="-78"/>
            </a:endParaRPr>
          </a:p>
        </p:txBody>
      </p:sp>
    </p:spTree>
    <p:extLst>
      <p:ext uri="{BB962C8B-B14F-4D97-AF65-F5344CB8AC3E}">
        <p14:creationId xmlns:p14="http://schemas.microsoft.com/office/powerpoint/2010/main" val="24179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b="1" dirty="0">
                <a:latin typeface="Andalus" pitchFamily="18" charset="-78"/>
                <a:cs typeface="Andalus" pitchFamily="18" charset="-78"/>
              </a:rPr>
              <a:t>Sterilization by radiation :-</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p:txBody>
          <a:bodyPr/>
          <a:lstStyle/>
          <a:p>
            <a:pPr algn="l" rtl="0"/>
            <a:r>
              <a:rPr lang="en-US" dirty="0">
                <a:latin typeface="Andalus" pitchFamily="18" charset="-78"/>
                <a:cs typeface="Andalus" pitchFamily="18" charset="-78"/>
              </a:rPr>
              <a:t>Gamma irradiation is also used to sterilize surgical </a:t>
            </a:r>
            <a:r>
              <a:rPr lang="en-US" dirty="0" smtClean="0">
                <a:latin typeface="Andalus" pitchFamily="18" charset="-78"/>
                <a:cs typeface="Andalus" pitchFamily="18" charset="-78"/>
              </a:rPr>
              <a:t>items</a:t>
            </a:r>
          </a:p>
          <a:p>
            <a:pPr algn="l" rtl="0"/>
            <a:r>
              <a:rPr lang="en-US" dirty="0" smtClean="0">
                <a:latin typeface="Andalus" pitchFamily="18" charset="-78"/>
                <a:cs typeface="Andalus" pitchFamily="18" charset="-78"/>
              </a:rPr>
              <a:t>Their use is limited (expensive ) </a:t>
            </a:r>
          </a:p>
          <a:p>
            <a:pPr algn="l" rtl="0"/>
            <a:r>
              <a:rPr lang="en-US" dirty="0">
                <a:latin typeface="Andalus" pitchFamily="18" charset="-78"/>
                <a:cs typeface="Andalus" pitchFamily="18" charset="-78"/>
              </a:rPr>
              <a:t>Items such as suture and certain implants are often sterilized by radiation.</a:t>
            </a:r>
          </a:p>
          <a:p>
            <a:pPr algn="l" rtl="0"/>
            <a:endParaRPr lang="ar-IQ" dirty="0">
              <a:latin typeface="Andalus" pitchFamily="18" charset="-78"/>
              <a:cs typeface="Andalus" pitchFamily="18" charset="-78"/>
            </a:endParaRPr>
          </a:p>
        </p:txBody>
      </p:sp>
    </p:spTree>
    <p:extLst>
      <p:ext uri="{BB962C8B-B14F-4D97-AF65-F5344CB8AC3E}">
        <p14:creationId xmlns:p14="http://schemas.microsoft.com/office/powerpoint/2010/main" val="173461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latin typeface="Andalus" pitchFamily="18" charset="-78"/>
                <a:cs typeface="Andalus" pitchFamily="18" charset="-78"/>
              </a:rPr>
              <a:t>Indictors of sterilization</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p:txBody>
          <a:bodyPr>
            <a:normAutofit lnSpcReduction="10000"/>
          </a:bodyPr>
          <a:lstStyle/>
          <a:p>
            <a:pPr algn="l" rtl="0"/>
            <a:r>
              <a:rPr lang="en-US" dirty="0">
                <a:latin typeface="Andalus" pitchFamily="18" charset="-78"/>
                <a:cs typeface="Andalus" pitchFamily="18" charset="-78"/>
              </a:rPr>
              <a:t>Sterilization monitors </a:t>
            </a:r>
            <a:r>
              <a:rPr lang="en-US" dirty="0" smtClean="0">
                <a:latin typeface="Andalus" pitchFamily="18" charset="-78"/>
                <a:cs typeface="Andalus" pitchFamily="18" charset="-78"/>
              </a:rPr>
              <a:t>are </a:t>
            </a:r>
            <a:r>
              <a:rPr lang="en-US" dirty="0">
                <a:latin typeface="Andalus" pitchFamily="18" charset="-78"/>
                <a:cs typeface="Andalus" pitchFamily="18" charset="-78"/>
              </a:rPr>
              <a:t>used to evaluate the efficacy of the sterilization </a:t>
            </a:r>
            <a:r>
              <a:rPr lang="en-US" dirty="0" smtClean="0">
                <a:latin typeface="Andalus" pitchFamily="18" charset="-78"/>
                <a:cs typeface="Andalus" pitchFamily="18" charset="-78"/>
              </a:rPr>
              <a:t>process</a:t>
            </a:r>
          </a:p>
          <a:p>
            <a:pPr algn="l" rtl="0"/>
            <a:r>
              <a:rPr lang="en-US" dirty="0">
                <a:latin typeface="Andalus" pitchFamily="18" charset="-78"/>
                <a:cs typeface="Andalus" pitchFamily="18" charset="-78"/>
              </a:rPr>
              <a:t>These monitors may be physical , chemical , or biological monitors</a:t>
            </a:r>
            <a:r>
              <a:rPr lang="en-US" dirty="0" smtClean="0">
                <a:latin typeface="Andalus" pitchFamily="18" charset="-78"/>
                <a:cs typeface="Andalus" pitchFamily="18" charset="-78"/>
              </a:rPr>
              <a:t>.</a:t>
            </a:r>
          </a:p>
          <a:p>
            <a:pPr algn="l" rtl="0"/>
            <a:r>
              <a:rPr lang="en-US" dirty="0">
                <a:latin typeface="Andalus" pitchFamily="18" charset="-78"/>
                <a:cs typeface="Andalus" pitchFamily="18" charset="-78"/>
              </a:rPr>
              <a:t>Physical monitors are associated with specific sterilization </a:t>
            </a:r>
            <a:r>
              <a:rPr lang="en-US" dirty="0" smtClean="0">
                <a:latin typeface="Andalus" pitchFamily="18" charset="-78"/>
                <a:cs typeface="Andalus" pitchFamily="18" charset="-78"/>
              </a:rPr>
              <a:t>unit</a:t>
            </a:r>
          </a:p>
          <a:p>
            <a:pPr algn="l" rtl="0"/>
            <a:r>
              <a:rPr lang="en-US" dirty="0">
                <a:latin typeface="Andalus" pitchFamily="18" charset="-78"/>
                <a:cs typeface="Andalus" pitchFamily="18" charset="-78"/>
              </a:rPr>
              <a:t>Chemical monitors react to specific parameters that are critical for sterilization typically by color change. </a:t>
            </a:r>
          </a:p>
          <a:p>
            <a:pPr algn="l" rtl="0"/>
            <a:endParaRPr lang="en-US" dirty="0" smtClean="0">
              <a:latin typeface="Andalus" pitchFamily="18" charset="-78"/>
              <a:cs typeface="Andalus" pitchFamily="18" charset="-78"/>
            </a:endParaRPr>
          </a:p>
          <a:p>
            <a:pPr algn="l" rtl="0"/>
            <a:endParaRPr lang="ar-IQ" dirty="0">
              <a:latin typeface="Andalus" pitchFamily="18" charset="-78"/>
              <a:cs typeface="Andalus" pitchFamily="18" charset="-78"/>
            </a:endParaRPr>
          </a:p>
        </p:txBody>
      </p:sp>
    </p:spTree>
    <p:extLst>
      <p:ext uri="{BB962C8B-B14F-4D97-AF65-F5344CB8AC3E}">
        <p14:creationId xmlns:p14="http://schemas.microsoft.com/office/powerpoint/2010/main" val="2097221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b="1" dirty="0">
                <a:latin typeface="Andalus" pitchFamily="18" charset="-78"/>
                <a:cs typeface="Andalus" pitchFamily="18" charset="-78"/>
              </a:rPr>
              <a:t>Chemical monitors are divided into six classes:-</a:t>
            </a:r>
            <a:r>
              <a:rPr lang="en-US" sz="3200" dirty="0">
                <a:latin typeface="Andalus" pitchFamily="18" charset="-78"/>
                <a:cs typeface="Andalus" pitchFamily="18" charset="-78"/>
              </a:rPr>
              <a:t/>
            </a:r>
            <a:br>
              <a:rPr lang="en-US" sz="3200" dirty="0">
                <a:latin typeface="Andalus" pitchFamily="18" charset="-78"/>
                <a:cs typeface="Andalus" pitchFamily="18" charset="-78"/>
              </a:rPr>
            </a:br>
            <a:endParaRPr lang="ar-IQ" sz="3200" dirty="0">
              <a:latin typeface="Andalus" pitchFamily="18" charset="-78"/>
              <a:cs typeface="Andalus" pitchFamily="18" charset="-78"/>
            </a:endParaRPr>
          </a:p>
        </p:txBody>
      </p:sp>
      <p:sp>
        <p:nvSpPr>
          <p:cNvPr id="3" name="عنصر نائب للمحتوى 2"/>
          <p:cNvSpPr>
            <a:spLocks noGrp="1"/>
          </p:cNvSpPr>
          <p:nvPr>
            <p:ph idx="1"/>
          </p:nvPr>
        </p:nvSpPr>
        <p:spPr/>
        <p:txBody>
          <a:bodyPr>
            <a:normAutofit fontScale="70000" lnSpcReduction="20000"/>
          </a:bodyPr>
          <a:lstStyle/>
          <a:p>
            <a:pPr algn="l" rtl="0"/>
            <a:r>
              <a:rPr lang="en-US" b="1" dirty="0"/>
              <a:t>Class 1indicator</a:t>
            </a:r>
            <a:r>
              <a:rPr lang="en-US" dirty="0"/>
              <a:t> such as sterilization tape applied to the outside of a surgical pack indicates that the pack has been </a:t>
            </a:r>
            <a:r>
              <a:rPr lang="en-US" dirty="0" smtClean="0"/>
              <a:t>processed</a:t>
            </a:r>
          </a:p>
          <a:p>
            <a:pPr algn="l" rtl="0"/>
            <a:r>
              <a:rPr lang="en-US" b="1" dirty="0"/>
              <a:t>Class 2 indicator </a:t>
            </a:r>
            <a:r>
              <a:rPr lang="en-US" dirty="0"/>
              <a:t>test for air removal and is known as Bowie-Dick test </a:t>
            </a:r>
          </a:p>
          <a:p>
            <a:pPr algn="l" rtl="0"/>
            <a:r>
              <a:rPr lang="en-US" b="1" dirty="0"/>
              <a:t>Class 3 indicator </a:t>
            </a:r>
            <a:r>
              <a:rPr lang="en-US" dirty="0"/>
              <a:t>react to specific parameters such as temperature or time </a:t>
            </a:r>
          </a:p>
          <a:p>
            <a:pPr algn="l" rtl="0"/>
            <a:r>
              <a:rPr lang="en-US" b="1" dirty="0"/>
              <a:t>Class 4 indicators </a:t>
            </a:r>
            <a:r>
              <a:rPr lang="en-US" dirty="0"/>
              <a:t>react to more than one parameters</a:t>
            </a:r>
          </a:p>
          <a:p>
            <a:pPr algn="l" rtl="0"/>
            <a:r>
              <a:rPr lang="en-US" b="1" dirty="0"/>
              <a:t>Class 5 indicators </a:t>
            </a:r>
            <a:r>
              <a:rPr lang="en-US" dirty="0"/>
              <a:t>react to all parameters that are important to a given type of sterilization .Class 5 indicator placed in the deepest portion of the pack.</a:t>
            </a:r>
          </a:p>
          <a:p>
            <a:pPr algn="l" rtl="0"/>
            <a:r>
              <a:rPr lang="en-US" b="1" dirty="0"/>
              <a:t>Class 6 indicators</a:t>
            </a:r>
            <a:r>
              <a:rPr lang="en-US" dirty="0"/>
              <a:t>, the newest class, have been designed to monitor more specific guidelines associated with a unique indication such as the parameters required to combat prion infection, or those associated with particular instrument.</a:t>
            </a:r>
          </a:p>
          <a:p>
            <a:pPr algn="l" rtl="0"/>
            <a:endParaRPr lang="ar-IQ" dirty="0"/>
          </a:p>
        </p:txBody>
      </p:sp>
    </p:spTree>
    <p:extLst>
      <p:ext uri="{BB962C8B-B14F-4D97-AF65-F5344CB8AC3E}">
        <p14:creationId xmlns:p14="http://schemas.microsoft.com/office/powerpoint/2010/main" val="1025334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a:t>Biological  indicator </a:t>
            </a:r>
            <a:endParaRPr lang="ar-IQ" dirty="0"/>
          </a:p>
        </p:txBody>
      </p:sp>
      <p:sp>
        <p:nvSpPr>
          <p:cNvPr id="3" name="عنصر نائب للمحتوى 2"/>
          <p:cNvSpPr>
            <a:spLocks noGrp="1"/>
          </p:cNvSpPr>
          <p:nvPr>
            <p:ph idx="1"/>
          </p:nvPr>
        </p:nvSpPr>
        <p:spPr/>
        <p:txBody>
          <a:bodyPr>
            <a:normAutofit fontScale="92500"/>
          </a:bodyPr>
          <a:lstStyle/>
          <a:p>
            <a:pPr algn="l" rtl="0"/>
            <a:r>
              <a:rPr lang="en-US" dirty="0">
                <a:latin typeface="Andalus" pitchFamily="18" charset="-78"/>
                <a:cs typeface="Andalus" pitchFamily="18" charset="-78"/>
              </a:rPr>
              <a:t>is the best method of determining is the sterilization protocol being followed is </a:t>
            </a:r>
            <a:r>
              <a:rPr lang="en-US" dirty="0" smtClean="0">
                <a:latin typeface="Andalus" pitchFamily="18" charset="-78"/>
                <a:cs typeface="Andalus" pitchFamily="18" charset="-78"/>
              </a:rPr>
              <a:t>effective</a:t>
            </a:r>
          </a:p>
          <a:p>
            <a:pPr algn="l" rtl="0"/>
            <a:r>
              <a:rPr lang="en-US" dirty="0">
                <a:latin typeface="Andalus" pitchFamily="18" charset="-78"/>
                <a:cs typeface="Andalus" pitchFamily="18" charset="-78"/>
              </a:rPr>
              <a:t>This test consist of culturing microorganism that evaluated post processing to determine viability </a:t>
            </a:r>
            <a:endParaRPr lang="en-US" dirty="0" smtClean="0">
              <a:latin typeface="Andalus" pitchFamily="18" charset="-78"/>
              <a:cs typeface="Andalus" pitchFamily="18" charset="-78"/>
            </a:endParaRPr>
          </a:p>
          <a:p>
            <a:pPr algn="l" rtl="0"/>
            <a:r>
              <a:rPr lang="en-US" dirty="0">
                <a:latin typeface="Andalus" pitchFamily="18" charset="-78"/>
                <a:cs typeface="Andalus" pitchFamily="18" charset="-78"/>
              </a:rPr>
              <a:t>Typical biologic indictors require 16 hours to 7 days of incubation</a:t>
            </a:r>
            <a:r>
              <a:rPr lang="en-US" dirty="0" smtClean="0">
                <a:latin typeface="Andalus" pitchFamily="18" charset="-78"/>
                <a:cs typeface="Andalus" pitchFamily="18" charset="-78"/>
              </a:rPr>
              <a:t>.</a:t>
            </a:r>
          </a:p>
          <a:p>
            <a:pPr algn="l" rtl="0"/>
            <a:r>
              <a:rPr lang="en-US" dirty="0">
                <a:latin typeface="Andalus" pitchFamily="18" charset="-78"/>
                <a:cs typeface="Andalus" pitchFamily="18" charset="-78"/>
              </a:rPr>
              <a:t>Some biologic indicators can be evaluated in 1 hour; these are termed rapid-action indicators</a:t>
            </a:r>
            <a:endParaRPr lang="ar-IQ" dirty="0">
              <a:latin typeface="Andalus" pitchFamily="18" charset="-78"/>
              <a:cs typeface="Andalus" pitchFamily="18" charset="-78"/>
            </a:endParaRPr>
          </a:p>
        </p:txBody>
      </p:sp>
    </p:spTree>
    <p:extLst>
      <p:ext uri="{BB962C8B-B14F-4D97-AF65-F5344CB8AC3E}">
        <p14:creationId xmlns:p14="http://schemas.microsoft.com/office/powerpoint/2010/main" val="1631569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a:bodyPr>
          <a:lstStyle/>
          <a:p>
            <a:pPr algn="l" rtl="0"/>
            <a:r>
              <a:rPr lang="en-US" b="1" dirty="0">
                <a:latin typeface="Arial Narrow" pitchFamily="34" charset="0"/>
              </a:rPr>
              <a:t>Sterilization </a:t>
            </a:r>
            <a:r>
              <a:rPr lang="en-US" dirty="0">
                <a:latin typeface="Arial Narrow" pitchFamily="34" charset="0"/>
              </a:rPr>
              <a:t>:- is the process of destroying of all microorganism (bacteria, viruses, fungi , and prions) in or on an object .Sterilization can occur through physical or chemical </a:t>
            </a:r>
            <a:r>
              <a:rPr lang="en-US" dirty="0" smtClean="0">
                <a:latin typeface="Arial Narrow" pitchFamily="34" charset="0"/>
              </a:rPr>
              <a:t>means</a:t>
            </a:r>
          </a:p>
          <a:p>
            <a:pPr algn="l" rtl="0"/>
            <a:r>
              <a:rPr lang="en-US" b="1" dirty="0">
                <a:latin typeface="Arial Narrow" pitchFamily="34" charset="0"/>
              </a:rPr>
              <a:t>Antiseptic </a:t>
            </a:r>
            <a:r>
              <a:rPr lang="en-US" dirty="0">
                <a:latin typeface="Arial Narrow" pitchFamily="34" charset="0"/>
              </a:rPr>
              <a:t>:- is the substances that stop or slow down the growth of microorganism on living objects </a:t>
            </a:r>
          </a:p>
          <a:p>
            <a:pPr algn="l" rtl="0"/>
            <a:r>
              <a:rPr lang="en-US" b="1" dirty="0">
                <a:latin typeface="Arial Narrow" pitchFamily="34" charset="0"/>
              </a:rPr>
              <a:t>Disinfection</a:t>
            </a:r>
            <a:r>
              <a:rPr lang="en-US" dirty="0">
                <a:latin typeface="Arial Narrow" pitchFamily="34" charset="0"/>
              </a:rPr>
              <a:t>:- is the process that eliminates many or all pathogenic microorganisms (except bacterial spores ) on inanimate objects.</a:t>
            </a:r>
          </a:p>
          <a:p>
            <a:pPr algn="l" rtl="0"/>
            <a:endParaRPr lang="ar-IQ" dirty="0">
              <a:latin typeface="Arial Narrow" pitchFamily="34" charset="0"/>
            </a:endParaRPr>
          </a:p>
        </p:txBody>
      </p:sp>
    </p:spTree>
    <p:extLst>
      <p:ext uri="{BB962C8B-B14F-4D97-AF65-F5344CB8AC3E}">
        <p14:creationId xmlns:p14="http://schemas.microsoft.com/office/powerpoint/2010/main" val="3878966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Types of disinfectants </a:t>
            </a:r>
            <a:endParaRPr lang="ar-IQ" dirty="0"/>
          </a:p>
        </p:txBody>
      </p:sp>
      <p:sp>
        <p:nvSpPr>
          <p:cNvPr id="3" name="عنصر نائب للمحتوى 2"/>
          <p:cNvSpPr>
            <a:spLocks noGrp="1"/>
          </p:cNvSpPr>
          <p:nvPr>
            <p:ph idx="1"/>
          </p:nvPr>
        </p:nvSpPr>
        <p:spPr/>
        <p:txBody>
          <a:bodyPr>
            <a:normAutofit fontScale="92500" lnSpcReduction="10000"/>
          </a:bodyPr>
          <a:lstStyle/>
          <a:p>
            <a:pPr algn="l" rtl="0"/>
            <a:r>
              <a:rPr lang="en-US" b="1" dirty="0"/>
              <a:t>High-level disinfectant:- </a:t>
            </a:r>
            <a:r>
              <a:rPr lang="en-US" dirty="0"/>
              <a:t>are those that kill any microorganisms</a:t>
            </a:r>
            <a:r>
              <a:rPr lang="en-US" b="1" dirty="0"/>
              <a:t> </a:t>
            </a:r>
            <a:r>
              <a:rPr lang="en-US" dirty="0"/>
              <a:t>present, with the exception of large numbers of bacterial</a:t>
            </a:r>
            <a:r>
              <a:rPr lang="en-US" b="1" dirty="0"/>
              <a:t> </a:t>
            </a:r>
            <a:r>
              <a:rPr lang="en-US" dirty="0"/>
              <a:t>spores  (e.g., 20 minutes for 2% Glutaraldehyde).</a:t>
            </a:r>
          </a:p>
          <a:p>
            <a:pPr algn="l" rtl="0"/>
            <a:r>
              <a:rPr lang="en-US" b="1" dirty="0"/>
              <a:t>Intermediate-level disinfectants :-</a:t>
            </a:r>
            <a:r>
              <a:rPr lang="en-US" dirty="0"/>
              <a:t> Typically will not kill bacterial spores but kill mycobacteria, vegetative bacteria, most viruses, and most fungi</a:t>
            </a:r>
          </a:p>
          <a:p>
            <a:pPr algn="l" rtl="0"/>
            <a:r>
              <a:rPr lang="en-US" b="1" dirty="0"/>
              <a:t>Low- level disinfectants :</a:t>
            </a:r>
            <a:r>
              <a:rPr lang="en-US" dirty="0"/>
              <a:t> can kill most vegetative bacteria, some fungi, and some viruses in a practical period of time</a:t>
            </a:r>
            <a:endParaRPr lang="ar-IQ" dirty="0"/>
          </a:p>
        </p:txBody>
      </p:sp>
    </p:spTree>
    <p:extLst>
      <p:ext uri="{BB962C8B-B14F-4D97-AF65-F5344CB8AC3E}">
        <p14:creationId xmlns:p14="http://schemas.microsoft.com/office/powerpoint/2010/main" val="281131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Equipments</a:t>
            </a:r>
            <a:r>
              <a:rPr lang="en-US" dirty="0" smtClean="0"/>
              <a:t> (Items )</a:t>
            </a:r>
            <a:endParaRPr lang="ar-IQ" dirty="0"/>
          </a:p>
        </p:txBody>
      </p:sp>
      <p:sp>
        <p:nvSpPr>
          <p:cNvPr id="3" name="عنصر نائب للمحتوى 2"/>
          <p:cNvSpPr>
            <a:spLocks noGrp="1"/>
          </p:cNvSpPr>
          <p:nvPr>
            <p:ph idx="1"/>
          </p:nvPr>
        </p:nvSpPr>
        <p:spPr/>
        <p:txBody>
          <a:bodyPr>
            <a:normAutofit fontScale="77500" lnSpcReduction="20000"/>
          </a:bodyPr>
          <a:lstStyle/>
          <a:p>
            <a:pPr algn="l" rtl="0"/>
            <a:r>
              <a:rPr lang="en-US" b="1" dirty="0"/>
              <a:t>Critical equipment :- </a:t>
            </a:r>
            <a:r>
              <a:rPr lang="en-US" dirty="0"/>
              <a:t>are those associated with high risk of infection when they become contaminated .These  includes items such as surgical instruments, catheters, needles, and</a:t>
            </a:r>
          </a:p>
          <a:p>
            <a:pPr marL="0" indent="0" algn="l" rtl="0">
              <a:buNone/>
            </a:pPr>
            <a:r>
              <a:rPr lang="en-US" dirty="0" smtClean="0"/>
              <a:t>      implants</a:t>
            </a:r>
            <a:r>
              <a:rPr lang="en-US" dirty="0"/>
              <a:t>, all of which should be </a:t>
            </a:r>
            <a:r>
              <a:rPr lang="en-US" dirty="0" smtClean="0"/>
              <a:t>sterilized</a:t>
            </a:r>
          </a:p>
          <a:p>
            <a:pPr marL="0" indent="0" algn="l" rtl="0">
              <a:buNone/>
            </a:pPr>
            <a:endParaRPr lang="en-US" dirty="0"/>
          </a:p>
          <a:p>
            <a:pPr algn="l" rtl="0"/>
            <a:r>
              <a:rPr lang="en-US" b="1" dirty="0"/>
              <a:t>Semi-critical items</a:t>
            </a:r>
            <a:r>
              <a:rPr lang="en-US" dirty="0"/>
              <a:t> :- are those that come in contact with mucous membranes or skin, such as laryngoscopes and esophageal probes. These items should be subjected to sterilization or high-level </a:t>
            </a:r>
            <a:r>
              <a:rPr lang="en-US" dirty="0" smtClean="0"/>
              <a:t>disinfection</a:t>
            </a:r>
          </a:p>
          <a:p>
            <a:pPr algn="l" rtl="0"/>
            <a:endParaRPr lang="en-US" dirty="0"/>
          </a:p>
          <a:p>
            <a:pPr algn="l" rtl="0"/>
            <a:r>
              <a:rPr lang="en-US" b="1" dirty="0"/>
              <a:t>Noncritical items</a:t>
            </a:r>
            <a:r>
              <a:rPr lang="en-US" dirty="0"/>
              <a:t>:- are those that contact only skin, such as stethoscopes and gurneys(</a:t>
            </a:r>
            <a:r>
              <a:rPr lang="ar-IQ" dirty="0"/>
              <a:t>نقالات</a:t>
            </a:r>
            <a:r>
              <a:rPr lang="en-US" dirty="0"/>
              <a:t>). These items can be disinfected with low-level disinfectants</a:t>
            </a:r>
          </a:p>
          <a:p>
            <a:pPr algn="l" rtl="0"/>
            <a:endParaRPr lang="ar-IQ" dirty="0"/>
          </a:p>
        </p:txBody>
      </p:sp>
    </p:spTree>
    <p:extLst>
      <p:ext uri="{BB962C8B-B14F-4D97-AF65-F5344CB8AC3E}">
        <p14:creationId xmlns:p14="http://schemas.microsoft.com/office/powerpoint/2010/main" val="410143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Types of Sterilization </a:t>
            </a:r>
            <a:endParaRPr lang="ar-IQ" dirty="0"/>
          </a:p>
        </p:txBody>
      </p:sp>
      <p:sp>
        <p:nvSpPr>
          <p:cNvPr id="3" name="عنصر نائب للمحتوى 2"/>
          <p:cNvSpPr>
            <a:spLocks noGrp="1"/>
          </p:cNvSpPr>
          <p:nvPr>
            <p:ph idx="1"/>
          </p:nvPr>
        </p:nvSpPr>
        <p:spPr/>
        <p:txBody>
          <a:bodyPr>
            <a:normAutofit lnSpcReduction="10000"/>
          </a:bodyPr>
          <a:lstStyle/>
          <a:p>
            <a:pPr lvl="0" algn="l" rtl="0"/>
            <a:r>
              <a:rPr lang="en-US" sz="2400" b="1" dirty="0">
                <a:latin typeface="Andalus" pitchFamily="18" charset="-78"/>
                <a:cs typeface="Andalus" pitchFamily="18" charset="-78"/>
              </a:rPr>
              <a:t>Liquid chemical germicides (cold sterilization </a:t>
            </a:r>
            <a:r>
              <a:rPr lang="en-US" sz="2400" b="1" dirty="0" smtClean="0">
                <a:latin typeface="Andalus" pitchFamily="18" charset="-78"/>
                <a:cs typeface="Andalus" pitchFamily="18" charset="-78"/>
              </a:rPr>
              <a:t>)</a:t>
            </a:r>
          </a:p>
          <a:p>
            <a:pPr lvl="0" algn="l" rtl="0"/>
            <a:r>
              <a:rPr lang="en-US" sz="2400" dirty="0" smtClean="0">
                <a:latin typeface="Andalus" pitchFamily="18" charset="-78"/>
                <a:cs typeface="Andalus" pitchFamily="18" charset="-78"/>
              </a:rPr>
              <a:t>Soaking </a:t>
            </a:r>
            <a:r>
              <a:rPr lang="en-US" sz="2400" dirty="0">
                <a:latin typeface="Andalus" pitchFamily="18" charset="-78"/>
                <a:cs typeface="Andalus" pitchFamily="18" charset="-78"/>
              </a:rPr>
              <a:t>instruments or other equipment in a disinfectant (frequently a liquid </a:t>
            </a:r>
            <a:r>
              <a:rPr lang="en-US" sz="2400" dirty="0" smtClean="0">
                <a:latin typeface="Andalus" pitchFamily="18" charset="-78"/>
                <a:cs typeface="Andalus" pitchFamily="18" charset="-78"/>
              </a:rPr>
              <a:t>)</a:t>
            </a:r>
          </a:p>
          <a:p>
            <a:pPr lvl="0" algn="l" rtl="0"/>
            <a:r>
              <a:rPr lang="en-US" sz="2400" dirty="0" smtClean="0">
                <a:latin typeface="Andalus" pitchFamily="18" charset="-78"/>
                <a:cs typeface="Andalus" pitchFamily="18" charset="-78"/>
              </a:rPr>
              <a:t>Decrease the </a:t>
            </a:r>
            <a:r>
              <a:rPr lang="en-US" sz="2400" dirty="0">
                <a:latin typeface="Andalus" pitchFamily="18" charset="-78"/>
                <a:cs typeface="Andalus" pitchFamily="18" charset="-78"/>
              </a:rPr>
              <a:t>ability to access microbes in the interior or crevices </a:t>
            </a:r>
            <a:r>
              <a:rPr lang="en-US" sz="2400" dirty="0" smtClean="0">
                <a:latin typeface="Andalus" pitchFamily="18" charset="-78"/>
                <a:cs typeface="Andalus" pitchFamily="18" charset="-78"/>
              </a:rPr>
              <a:t>  </a:t>
            </a:r>
            <a:r>
              <a:rPr lang="en-US" sz="2400" dirty="0">
                <a:latin typeface="Andalus" pitchFamily="18" charset="-78"/>
                <a:cs typeface="Andalus" pitchFamily="18" charset="-78"/>
              </a:rPr>
              <a:t>when compared with thermal </a:t>
            </a:r>
            <a:r>
              <a:rPr lang="en-US" sz="2400" dirty="0" smtClean="0">
                <a:latin typeface="Andalus" pitchFamily="18" charset="-78"/>
                <a:cs typeface="Andalus" pitchFamily="18" charset="-78"/>
              </a:rPr>
              <a:t>sterilization</a:t>
            </a:r>
          </a:p>
          <a:p>
            <a:pPr lvl="0" algn="l" rtl="0"/>
            <a:r>
              <a:rPr lang="en-US" sz="2400" dirty="0">
                <a:latin typeface="Andalus" pitchFamily="18" charset="-78"/>
                <a:cs typeface="Andalus" pitchFamily="18" charset="-78"/>
              </a:rPr>
              <a:t>Their used is limited </a:t>
            </a:r>
            <a:endParaRPr lang="en-US" sz="2400" dirty="0" smtClean="0">
              <a:latin typeface="Andalus" pitchFamily="18" charset="-78"/>
              <a:cs typeface="Andalus" pitchFamily="18" charset="-78"/>
            </a:endParaRPr>
          </a:p>
          <a:p>
            <a:pPr lvl="0" algn="l" rtl="0"/>
            <a:r>
              <a:rPr lang="en-US" sz="2400" dirty="0">
                <a:latin typeface="Andalus" pitchFamily="18" charset="-78"/>
                <a:cs typeface="Andalus" pitchFamily="18" charset="-78"/>
              </a:rPr>
              <a:t>Most chemical liquid sterilants do not have an appropriate biologic sterility indicator </a:t>
            </a:r>
            <a:endParaRPr lang="en-US" sz="2400" dirty="0" smtClean="0">
              <a:latin typeface="Andalus" pitchFamily="18" charset="-78"/>
              <a:cs typeface="Andalus" pitchFamily="18" charset="-78"/>
            </a:endParaRPr>
          </a:p>
          <a:p>
            <a:pPr lvl="0" algn="l" rtl="0"/>
            <a:r>
              <a:rPr lang="en-US" sz="2400" dirty="0">
                <a:latin typeface="Andalus" pitchFamily="18" charset="-78"/>
                <a:cs typeface="Andalus" pitchFamily="18" charset="-78"/>
              </a:rPr>
              <a:t>not advised for surgical equipment or other items that, if contaminated, would carry the risk of highly significant </a:t>
            </a:r>
            <a:r>
              <a:rPr lang="en-US" sz="2400" dirty="0" smtClean="0">
                <a:latin typeface="Andalus" pitchFamily="18" charset="-78"/>
                <a:cs typeface="Andalus" pitchFamily="18" charset="-78"/>
              </a:rPr>
              <a:t>sequelae</a:t>
            </a:r>
          </a:p>
          <a:p>
            <a:pPr lvl="0" algn="l" rtl="0"/>
            <a:r>
              <a:rPr lang="en-US" sz="2400" dirty="0" smtClean="0"/>
              <a:t>Use  </a:t>
            </a:r>
            <a:r>
              <a:rPr lang="en-US" sz="2400" dirty="0"/>
              <a:t>with endoscopic equipment</a:t>
            </a:r>
            <a:endParaRPr lang="en-US" sz="2400" dirty="0" smtClean="0">
              <a:latin typeface="Andalus" pitchFamily="18" charset="-78"/>
              <a:cs typeface="Andalus" pitchFamily="18" charset="-78"/>
            </a:endParaRPr>
          </a:p>
          <a:p>
            <a:pPr lvl="0" algn="l" rtl="0"/>
            <a:endParaRPr lang="en-US" sz="2400" dirty="0">
              <a:latin typeface="Andalus" pitchFamily="18" charset="-78"/>
              <a:cs typeface="Andalus" pitchFamily="18" charset="-78"/>
            </a:endParaRPr>
          </a:p>
          <a:p>
            <a:pPr algn="l" rtl="0"/>
            <a:endParaRPr lang="ar-IQ" dirty="0">
              <a:latin typeface="Andalus" pitchFamily="18" charset="-78"/>
              <a:cs typeface="Andalus" pitchFamily="18" charset="-78"/>
            </a:endParaRPr>
          </a:p>
        </p:txBody>
      </p:sp>
    </p:spTree>
    <p:extLst>
      <p:ext uri="{BB962C8B-B14F-4D97-AF65-F5344CB8AC3E}">
        <p14:creationId xmlns:p14="http://schemas.microsoft.com/office/powerpoint/2010/main" val="1662356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lvl="0"/>
            <a:r>
              <a:rPr lang="en-US" sz="3200" b="1" dirty="0">
                <a:latin typeface="Andalus" pitchFamily="18" charset="-78"/>
                <a:cs typeface="Andalus" pitchFamily="18" charset="-78"/>
              </a:rPr>
              <a:t>Liquid chemical germicides (cold sterilization )</a:t>
            </a:r>
            <a:br>
              <a:rPr lang="en-US" sz="3200" b="1" dirty="0">
                <a:latin typeface="Andalus" pitchFamily="18" charset="-78"/>
                <a:cs typeface="Andalus" pitchFamily="18" charset="-78"/>
              </a:rPr>
            </a:br>
            <a:endParaRPr lang="ar-IQ" sz="3200" dirty="0"/>
          </a:p>
        </p:txBody>
      </p:sp>
      <p:sp>
        <p:nvSpPr>
          <p:cNvPr id="3" name="عنصر نائب للمحتوى 2"/>
          <p:cNvSpPr>
            <a:spLocks noGrp="1"/>
          </p:cNvSpPr>
          <p:nvPr>
            <p:ph idx="1"/>
          </p:nvPr>
        </p:nvSpPr>
        <p:spPr>
          <a:xfrm>
            <a:off x="179512" y="1052736"/>
            <a:ext cx="8856984" cy="5472608"/>
          </a:xfrm>
        </p:spPr>
        <p:txBody>
          <a:bodyPr>
            <a:normAutofit fontScale="77500" lnSpcReduction="20000"/>
          </a:bodyPr>
          <a:lstStyle/>
          <a:p>
            <a:pPr algn="l" rtl="0"/>
            <a:r>
              <a:rPr lang="en-US" sz="2800" dirty="0">
                <a:latin typeface="Andalus" pitchFamily="18" charset="-78"/>
                <a:cs typeface="Andalus" pitchFamily="18" charset="-78"/>
              </a:rPr>
              <a:t>Glutaraldehyde, one of the most frequently used chemical sterilants, has reasonable efficacy against bacterial spores, but only with prolonged </a:t>
            </a:r>
            <a:r>
              <a:rPr lang="en-US" sz="2800" dirty="0" smtClean="0">
                <a:latin typeface="Andalus" pitchFamily="18" charset="-78"/>
                <a:cs typeface="Andalus" pitchFamily="18" charset="-78"/>
              </a:rPr>
              <a:t>exposure</a:t>
            </a:r>
          </a:p>
          <a:p>
            <a:pPr lvl="0" algn="l" rtl="0"/>
            <a:r>
              <a:rPr lang="en-US" sz="2800" dirty="0">
                <a:latin typeface="Andalus" pitchFamily="18" charset="-78"/>
                <a:cs typeface="Andalus" pitchFamily="18" charset="-78"/>
              </a:rPr>
              <a:t>Glutaraldehyde is considered a high-level disinfectant but is too expensive to be used on noncritical </a:t>
            </a:r>
            <a:r>
              <a:rPr lang="en-US" sz="2800" dirty="0" smtClean="0">
                <a:latin typeface="Andalus" pitchFamily="18" charset="-78"/>
                <a:cs typeface="Andalus" pitchFamily="18" charset="-78"/>
              </a:rPr>
              <a:t>items and </a:t>
            </a:r>
            <a:r>
              <a:rPr lang="en-US" sz="2800" dirty="0">
                <a:latin typeface="Andalus" pitchFamily="18" charset="-78"/>
                <a:cs typeface="Andalus" pitchFamily="18" charset="-78"/>
              </a:rPr>
              <a:t>irritating to the respiratory </a:t>
            </a:r>
            <a:r>
              <a:rPr lang="en-US" sz="2800" dirty="0" smtClean="0">
                <a:latin typeface="Andalus" pitchFamily="18" charset="-78"/>
                <a:cs typeface="Andalus" pitchFamily="18" charset="-78"/>
              </a:rPr>
              <a:t>passages</a:t>
            </a:r>
          </a:p>
          <a:p>
            <a:pPr lvl="0" algn="l" rtl="0"/>
            <a:endParaRPr lang="en-US" sz="2800" dirty="0" smtClean="0">
              <a:latin typeface="Andalus" pitchFamily="18" charset="-78"/>
              <a:cs typeface="Andalus" pitchFamily="18" charset="-78"/>
            </a:endParaRPr>
          </a:p>
          <a:p>
            <a:pPr lvl="0" algn="l" rtl="0"/>
            <a:r>
              <a:rPr lang="en-US" sz="2800" dirty="0">
                <a:latin typeface="Andalus" pitchFamily="18" charset="-78"/>
                <a:cs typeface="Andalus" pitchFamily="18" charset="-78"/>
              </a:rPr>
              <a:t>Formaldehyde   is available as a 37% aqueous solution (formalin). It is slightly less efficacious than </a:t>
            </a:r>
            <a:r>
              <a:rPr lang="en-US" sz="2800" dirty="0" err="1">
                <a:latin typeface="Andalus" pitchFamily="18" charset="-78"/>
                <a:cs typeface="Andalus" pitchFamily="18" charset="-78"/>
              </a:rPr>
              <a:t>glutaraldehyde</a:t>
            </a:r>
            <a:r>
              <a:rPr lang="en-US" sz="2800" dirty="0">
                <a:latin typeface="Andalus" pitchFamily="18" charset="-78"/>
                <a:cs typeface="Andalus" pitchFamily="18" charset="-78"/>
              </a:rPr>
              <a:t> and is considered a carcinogen(poor candidate for most clinical </a:t>
            </a:r>
            <a:r>
              <a:rPr lang="en-US" sz="2800" dirty="0" smtClean="0">
                <a:latin typeface="Andalus" pitchFamily="18" charset="-78"/>
                <a:cs typeface="Andalus" pitchFamily="18" charset="-78"/>
              </a:rPr>
              <a:t>application</a:t>
            </a:r>
          </a:p>
          <a:p>
            <a:pPr lvl="0" algn="l" rtl="0"/>
            <a:endParaRPr lang="en-US" sz="2800" dirty="0" smtClean="0">
              <a:latin typeface="Andalus" pitchFamily="18" charset="-78"/>
              <a:cs typeface="Andalus" pitchFamily="18" charset="-78"/>
            </a:endParaRPr>
          </a:p>
          <a:p>
            <a:pPr lvl="0" algn="l" rtl="0"/>
            <a:r>
              <a:rPr lang="en-US" sz="2800" dirty="0">
                <a:latin typeface="Andalus" pitchFamily="18" charset="-78"/>
                <a:cs typeface="Andalus" pitchFamily="18" charset="-78"/>
              </a:rPr>
              <a:t>Hydrogen peroxide (producing hydroxyl free radicals to interfere with membranes and nucleic acids) can be used as chemical sterilants but must be store in dark container to prevent loss of efficacy and also can be consider toxic to mucous membranes and can discolor some metals .</a:t>
            </a:r>
          </a:p>
          <a:p>
            <a:pPr marL="0" lvl="0" indent="0" algn="l" rtl="0">
              <a:buNone/>
            </a:pPr>
            <a:r>
              <a:rPr lang="en-US" sz="2800" dirty="0" smtClean="0">
                <a:latin typeface="Andalus" pitchFamily="18" charset="-78"/>
                <a:cs typeface="Andalus" pitchFamily="18" charset="-78"/>
              </a:rPr>
              <a:t> </a:t>
            </a:r>
          </a:p>
          <a:p>
            <a:pPr lvl="0" algn="l" rtl="0"/>
            <a:endParaRPr lang="en-US" sz="2800" dirty="0">
              <a:latin typeface="Andalus" pitchFamily="18" charset="-78"/>
              <a:cs typeface="Andalus" pitchFamily="18" charset="-78"/>
            </a:endParaRPr>
          </a:p>
          <a:p>
            <a:pPr algn="l" rtl="0"/>
            <a:endParaRPr lang="ar-IQ" sz="2800" dirty="0">
              <a:latin typeface="Andalus" pitchFamily="18" charset="-78"/>
              <a:cs typeface="Andalus" pitchFamily="18" charset="-78"/>
            </a:endParaRPr>
          </a:p>
        </p:txBody>
      </p:sp>
    </p:spTree>
    <p:extLst>
      <p:ext uri="{BB962C8B-B14F-4D97-AF65-F5344CB8AC3E}">
        <p14:creationId xmlns:p14="http://schemas.microsoft.com/office/powerpoint/2010/main" val="2232034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rtl="0"/>
            <a:r>
              <a:rPr lang="en-US" b="1" dirty="0">
                <a:latin typeface="Andalus" pitchFamily="18" charset="-78"/>
                <a:cs typeface="Andalus" pitchFamily="18" charset="-78"/>
              </a:rPr>
              <a:t>Steam sterilization </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p:txBody>
          <a:bodyPr>
            <a:normAutofit lnSpcReduction="10000"/>
          </a:bodyPr>
          <a:lstStyle/>
          <a:p>
            <a:pPr algn="l" rtl="0"/>
            <a:r>
              <a:rPr lang="en-US" sz="2800" dirty="0">
                <a:latin typeface="Andalus" pitchFamily="18" charset="-78"/>
                <a:cs typeface="Andalus" pitchFamily="18" charset="-78"/>
              </a:rPr>
              <a:t>the most common method </a:t>
            </a:r>
            <a:endParaRPr lang="en-US" sz="2800" dirty="0" smtClean="0">
              <a:latin typeface="Andalus" pitchFamily="18" charset="-78"/>
              <a:cs typeface="Andalus" pitchFamily="18" charset="-78"/>
            </a:endParaRPr>
          </a:p>
          <a:p>
            <a:pPr algn="l" rtl="0"/>
            <a:r>
              <a:rPr lang="en-US" sz="2800" dirty="0">
                <a:latin typeface="Andalus" pitchFamily="18" charset="-78"/>
                <a:cs typeface="Andalus" pitchFamily="18" charset="-78"/>
              </a:rPr>
              <a:t>preferred method for items that are heat and moisture </a:t>
            </a:r>
            <a:r>
              <a:rPr lang="en-US" sz="2800" dirty="0" smtClean="0">
                <a:latin typeface="Andalus" pitchFamily="18" charset="-78"/>
                <a:cs typeface="Andalus" pitchFamily="18" charset="-78"/>
              </a:rPr>
              <a:t>stable</a:t>
            </a:r>
          </a:p>
          <a:p>
            <a:pPr algn="l" rtl="0"/>
            <a:r>
              <a:rPr lang="en-US" sz="2800" dirty="0">
                <a:latin typeface="Andalus" pitchFamily="18" charset="-78"/>
                <a:cs typeface="Andalus" pitchFamily="18" charset="-78"/>
              </a:rPr>
              <a:t>operate under a balance of steam, pressure, temperature, and time</a:t>
            </a:r>
            <a:endParaRPr lang="en-US" sz="2800" dirty="0" smtClean="0">
              <a:latin typeface="Andalus" pitchFamily="18" charset="-78"/>
              <a:cs typeface="Andalus" pitchFamily="18" charset="-78"/>
            </a:endParaRPr>
          </a:p>
          <a:p>
            <a:pPr algn="l" rtl="0"/>
            <a:r>
              <a:rPr lang="en-US" sz="2800" dirty="0">
                <a:latin typeface="Andalus" pitchFamily="18" charset="-78"/>
                <a:cs typeface="Andalus" pitchFamily="18" charset="-78"/>
              </a:rPr>
              <a:t>kill microorganism  through coagulation and denaturation of proteins by moist heat .</a:t>
            </a:r>
          </a:p>
          <a:p>
            <a:pPr algn="l" rtl="0"/>
            <a:r>
              <a:rPr lang="en-US" sz="2800" dirty="0">
                <a:latin typeface="Andalus" pitchFamily="18" charset="-78"/>
                <a:cs typeface="Andalus" pitchFamily="18" charset="-78"/>
              </a:rPr>
              <a:t>inexpensive, efficacious (including against spores), nontoxic, and rapidly effective with a variety of materials</a:t>
            </a:r>
            <a:endParaRPr lang="ar-IQ" sz="2800" dirty="0">
              <a:latin typeface="Andalus" pitchFamily="18" charset="-78"/>
              <a:cs typeface="Andalus" pitchFamily="18" charset="-78"/>
            </a:endParaRPr>
          </a:p>
        </p:txBody>
      </p:sp>
    </p:spTree>
    <p:extLst>
      <p:ext uri="{BB962C8B-B14F-4D97-AF65-F5344CB8AC3E}">
        <p14:creationId xmlns:p14="http://schemas.microsoft.com/office/powerpoint/2010/main" val="3833429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229600" cy="1143000"/>
          </a:xfrm>
        </p:spPr>
        <p:txBody>
          <a:bodyPr/>
          <a:lstStyle/>
          <a:p>
            <a:pPr rtl="0"/>
            <a:r>
              <a:rPr lang="en-US" dirty="0" smtClean="0">
                <a:latin typeface="Andalus" pitchFamily="18" charset="-78"/>
                <a:cs typeface="Andalus" pitchFamily="18" charset="-78"/>
              </a:rPr>
              <a:t>Autoclaves </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97160" y="1916832"/>
            <a:ext cx="8795320" cy="4525963"/>
          </a:xfrm>
        </p:spPr>
        <p:txBody>
          <a:bodyPr>
            <a:normAutofit/>
          </a:bodyPr>
          <a:lstStyle/>
          <a:p>
            <a:pPr algn="l" rtl="0"/>
            <a:r>
              <a:rPr lang="en-US" sz="2400" b="1" dirty="0"/>
              <a:t>Gravity-displacement </a:t>
            </a:r>
            <a:r>
              <a:rPr lang="en-US" sz="2400" b="1" dirty="0" smtClean="0"/>
              <a:t>sterilizer</a:t>
            </a:r>
            <a:endParaRPr lang="en-US" sz="2400" dirty="0" smtClean="0">
              <a:latin typeface="Andalus" pitchFamily="18" charset="-78"/>
              <a:cs typeface="Andalus" pitchFamily="18" charset="-78"/>
            </a:endParaRPr>
          </a:p>
          <a:p>
            <a:pPr algn="l" rtl="0"/>
            <a:r>
              <a:rPr lang="en-US" sz="2400" dirty="0" smtClean="0">
                <a:latin typeface="Andalus" pitchFamily="18" charset="-78"/>
                <a:cs typeface="Andalus" pitchFamily="18" charset="-78"/>
              </a:rPr>
              <a:t>is </a:t>
            </a:r>
            <a:r>
              <a:rPr lang="en-US" sz="2400" dirty="0">
                <a:latin typeface="Andalus" pitchFamily="18" charset="-78"/>
                <a:cs typeface="Andalus" pitchFamily="18" charset="-78"/>
              </a:rPr>
              <a:t>the most common autoclave used in </a:t>
            </a:r>
            <a:endParaRPr lang="en-US" sz="2400" dirty="0" smtClean="0">
              <a:latin typeface="Andalus" pitchFamily="18" charset="-78"/>
              <a:cs typeface="Andalus" pitchFamily="18" charset="-78"/>
            </a:endParaRPr>
          </a:p>
          <a:p>
            <a:pPr marL="0" indent="0" algn="l" rtl="0">
              <a:buNone/>
            </a:pPr>
            <a:endParaRPr lang="en-US" sz="2400" dirty="0">
              <a:latin typeface="Andalus" pitchFamily="18" charset="-78"/>
              <a:cs typeface="Andalus" pitchFamily="18" charset="-78"/>
            </a:endParaRPr>
          </a:p>
          <a:p>
            <a:pPr marL="0" indent="0" algn="l" rtl="0">
              <a:buNone/>
            </a:pPr>
            <a:r>
              <a:rPr lang="en-US" sz="2400" dirty="0" smtClean="0">
                <a:latin typeface="Andalus" pitchFamily="18" charset="-78"/>
                <a:cs typeface="Andalus" pitchFamily="18" charset="-78"/>
              </a:rPr>
              <a:t>veterinary </a:t>
            </a:r>
            <a:r>
              <a:rPr lang="en-US" sz="2400" dirty="0">
                <a:latin typeface="Andalus" pitchFamily="18" charset="-78"/>
                <a:cs typeface="Andalus" pitchFamily="18" charset="-78"/>
              </a:rPr>
              <a:t>practice (typical temperature 121</a:t>
            </a:r>
            <a:r>
              <a:rPr lang="en-US" sz="2400" baseline="30000" dirty="0">
                <a:latin typeface="Andalus" pitchFamily="18" charset="-78"/>
                <a:cs typeface="Andalus" pitchFamily="18" charset="-78"/>
              </a:rPr>
              <a:t>0</a:t>
            </a:r>
            <a:r>
              <a:rPr lang="en-US" sz="2400" dirty="0">
                <a:latin typeface="Andalus" pitchFamily="18" charset="-78"/>
                <a:cs typeface="Andalus" pitchFamily="18" charset="-78"/>
              </a:rPr>
              <a:t>C for 30 minutes </a:t>
            </a:r>
            <a:r>
              <a:rPr lang="en-US" sz="2400" dirty="0" smtClean="0">
                <a:latin typeface="Andalus" pitchFamily="18" charset="-78"/>
                <a:cs typeface="Andalus" pitchFamily="18" charset="-78"/>
              </a:rPr>
              <a:t>)</a:t>
            </a:r>
          </a:p>
          <a:p>
            <a:pPr marL="0" indent="0" algn="l" rtl="0">
              <a:buNone/>
            </a:pPr>
            <a:endParaRPr lang="en-US" sz="2400" dirty="0" smtClean="0">
              <a:latin typeface="Andalus" pitchFamily="18" charset="-78"/>
              <a:cs typeface="Andalus" pitchFamily="18" charset="-78"/>
            </a:endParaRPr>
          </a:p>
          <a:p>
            <a:pPr algn="l" rtl="0"/>
            <a:r>
              <a:rPr lang="en-US" sz="2400" dirty="0">
                <a:latin typeface="Andalus" pitchFamily="18" charset="-78"/>
                <a:cs typeface="Andalus" pitchFamily="18" charset="-78"/>
              </a:rPr>
              <a:t>steam introduced under pressure, being lighter than air, stays at the top and forces air out through a valve at the bottom .</a:t>
            </a:r>
          </a:p>
          <a:p>
            <a:pPr algn="l" rtl="0"/>
            <a:endParaRPr lang="ar-IQ" sz="2400" dirty="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37" y="116632"/>
            <a:ext cx="34956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434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Andalus" pitchFamily="18" charset="-78"/>
                <a:cs typeface="Andalus" pitchFamily="18" charset="-78"/>
              </a:rPr>
              <a:t>Autoclaves </a:t>
            </a:r>
            <a:endParaRPr lang="ar-IQ" dirty="0"/>
          </a:p>
        </p:txBody>
      </p:sp>
      <p:sp>
        <p:nvSpPr>
          <p:cNvPr id="3" name="عنصر نائب للمحتوى 2"/>
          <p:cNvSpPr>
            <a:spLocks noGrp="1"/>
          </p:cNvSpPr>
          <p:nvPr>
            <p:ph idx="1"/>
          </p:nvPr>
        </p:nvSpPr>
        <p:spPr/>
        <p:txBody>
          <a:bodyPr>
            <a:normAutofit fontScale="92500" lnSpcReduction="10000"/>
          </a:bodyPr>
          <a:lstStyle/>
          <a:p>
            <a:pPr algn="l" rtl="0"/>
            <a:r>
              <a:rPr lang="en-US" sz="2800" b="1" dirty="0" smtClean="0">
                <a:latin typeface="Andalus" pitchFamily="18" charset="-78"/>
                <a:cs typeface="Andalus" pitchFamily="18" charset="-78"/>
              </a:rPr>
              <a:t>Prevacuum steam sterilizer </a:t>
            </a:r>
          </a:p>
          <a:p>
            <a:pPr algn="l" rtl="0"/>
            <a:endParaRPr lang="en-US" sz="2800" b="1" dirty="0">
              <a:latin typeface="Andalus" pitchFamily="18" charset="-78"/>
              <a:cs typeface="Andalus" pitchFamily="18" charset="-78"/>
            </a:endParaRPr>
          </a:p>
          <a:p>
            <a:pPr algn="l" rtl="0"/>
            <a:endParaRPr lang="en-US" sz="2800" b="1" dirty="0" smtClean="0">
              <a:latin typeface="Andalus" pitchFamily="18" charset="-78"/>
              <a:cs typeface="Andalus" pitchFamily="18" charset="-78"/>
            </a:endParaRPr>
          </a:p>
          <a:p>
            <a:pPr algn="l" rtl="0"/>
            <a:endParaRPr lang="en-US" sz="2800" b="1" dirty="0">
              <a:latin typeface="Andalus" pitchFamily="18" charset="-78"/>
              <a:cs typeface="Andalus" pitchFamily="18" charset="-78"/>
            </a:endParaRPr>
          </a:p>
          <a:p>
            <a:pPr algn="l" rtl="0"/>
            <a:endParaRPr lang="en-US" sz="2800" b="1" dirty="0" smtClean="0">
              <a:latin typeface="Andalus" pitchFamily="18" charset="-78"/>
              <a:cs typeface="Andalus" pitchFamily="18" charset="-78"/>
            </a:endParaRPr>
          </a:p>
          <a:p>
            <a:pPr algn="l" rtl="0"/>
            <a:endParaRPr lang="en-US" sz="2800" b="1" dirty="0" smtClean="0">
              <a:latin typeface="Andalus" pitchFamily="18" charset="-78"/>
              <a:cs typeface="Andalus" pitchFamily="18" charset="-78"/>
            </a:endParaRPr>
          </a:p>
          <a:p>
            <a:pPr algn="l" rtl="0"/>
            <a:r>
              <a:rPr lang="en-US" sz="2800" dirty="0">
                <a:latin typeface="Andalus" pitchFamily="18" charset="-78"/>
                <a:cs typeface="Andalus" pitchFamily="18" charset="-78"/>
              </a:rPr>
              <a:t>its function is similar to gravity-displacement sterilizer  with the exception that a pump is used to remove air before the steam is admitted and typical temperature 134</a:t>
            </a:r>
            <a:r>
              <a:rPr lang="en-US" sz="2800" baseline="30000" dirty="0">
                <a:latin typeface="Andalus" pitchFamily="18" charset="-78"/>
                <a:cs typeface="Andalus" pitchFamily="18" charset="-78"/>
              </a:rPr>
              <a:t>0</a:t>
            </a:r>
            <a:r>
              <a:rPr lang="en-US" sz="2800" dirty="0">
                <a:latin typeface="Andalus" pitchFamily="18" charset="-78"/>
                <a:cs typeface="Andalus" pitchFamily="18" charset="-78"/>
              </a:rPr>
              <a:t>C for 4 minutes. This allows for very rapid and uniform steam distribution within the chamber</a:t>
            </a:r>
            <a:r>
              <a:rPr lang="en-US" sz="2800" dirty="0"/>
              <a:t>.</a:t>
            </a:r>
          </a:p>
          <a:p>
            <a:pPr algn="l" rtl="0"/>
            <a:endParaRPr lang="ar-IQ" sz="2800" dirty="0">
              <a:latin typeface="Andalus" pitchFamily="18" charset="-78"/>
              <a:cs typeface="Andalus" pitchFamily="18"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963386"/>
            <a:ext cx="3162996" cy="210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893" y="1556792"/>
            <a:ext cx="3520805" cy="234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81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1177</Words>
  <Application>Microsoft Office PowerPoint</Application>
  <PresentationFormat>عرض على الشاشة (3:4)‏</PresentationFormat>
  <Paragraphs>99</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نسق Office</vt:lpstr>
      <vt:lpstr>Sterilization </vt:lpstr>
      <vt:lpstr>عرض تقديمي في PowerPoint</vt:lpstr>
      <vt:lpstr>Types of disinfectants </vt:lpstr>
      <vt:lpstr>Equipments (Items )</vt:lpstr>
      <vt:lpstr>Types of Sterilization </vt:lpstr>
      <vt:lpstr>Liquid chemical germicides (cold sterilization ) </vt:lpstr>
      <vt:lpstr>Steam sterilization  </vt:lpstr>
      <vt:lpstr>Autoclaves </vt:lpstr>
      <vt:lpstr>Autoclaves </vt:lpstr>
      <vt:lpstr>low-temperature steam formaldehyde sterilization </vt:lpstr>
      <vt:lpstr>Flash sterilization</vt:lpstr>
      <vt:lpstr>Ethylene oxide(EtO) sterilization:- </vt:lpstr>
      <vt:lpstr>Ozone sterilization :-     </vt:lpstr>
      <vt:lpstr>Plasma sterilization :-    </vt:lpstr>
      <vt:lpstr>Sterilization by radiation :- </vt:lpstr>
      <vt:lpstr>Indictors of sterilization </vt:lpstr>
      <vt:lpstr>Chemical monitors are divided into six classes:- </vt:lpstr>
      <vt:lpstr>Biological  indicator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Sterilization</dc:title>
  <dc:creator>Maher</dc:creator>
  <cp:lastModifiedBy>Maher</cp:lastModifiedBy>
  <cp:revision>12</cp:revision>
  <dcterms:created xsi:type="dcterms:W3CDTF">2021-10-23T15:55:30Z</dcterms:created>
  <dcterms:modified xsi:type="dcterms:W3CDTF">2021-10-23T18:44:35Z</dcterms:modified>
</cp:coreProperties>
</file>